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1" roundtripDataSignature="AMtx7mgzdSbIAaiYdAomYYjHlJd5Wo54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" name="Google Shape;17;p19"/>
          <p:cNvSpPr/>
          <p:nvPr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CAB4C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" name="Google Shape;18;p19"/>
          <p:cNvSpPr txBox="1"/>
          <p:nvPr>
            <p:ph type="ctrTitle"/>
          </p:nvPr>
        </p:nvSpPr>
        <p:spPr>
          <a:xfrm>
            <a:off x="649044" y="753034"/>
            <a:ext cx="6815446" cy="38873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Avenir"/>
              <a:buNone/>
              <a:defRPr sz="8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" type="subTitle"/>
          </p:nvPr>
        </p:nvSpPr>
        <p:spPr>
          <a:xfrm>
            <a:off x="649045" y="4640424"/>
            <a:ext cx="6437555" cy="1303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1pPr>
            <a:lvl2pPr lvl="1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9"/>
          <p:cNvSpPr/>
          <p:nvPr>
            <p:ph idx="2" type="pic"/>
          </p:nvPr>
        </p:nvSpPr>
        <p:spPr>
          <a:xfrm>
            <a:off x="8113533" y="0"/>
            <a:ext cx="4082983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/>
          <p:nvPr/>
        </p:nvSpPr>
        <p:spPr>
          <a:xfrm>
            <a:off x="0" y="0"/>
            <a:ext cx="12192000" cy="1150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8" name="Google Shape;88;p28"/>
          <p:cNvSpPr txBox="1"/>
          <p:nvPr>
            <p:ph type="title"/>
          </p:nvPr>
        </p:nvSpPr>
        <p:spPr>
          <a:xfrm>
            <a:off x="1000759" y="194783"/>
            <a:ext cx="10022841" cy="7608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8"/>
          <p:cNvSpPr txBox="1"/>
          <p:nvPr>
            <p:ph idx="1" type="body"/>
          </p:nvPr>
        </p:nvSpPr>
        <p:spPr>
          <a:xfrm>
            <a:off x="646112" y="1560513"/>
            <a:ext cx="10899776" cy="4341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8"/>
          <p:cNvSpPr txBox="1"/>
          <p:nvPr>
            <p:ph idx="11" type="ftr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8"/>
          <p:cNvSpPr txBox="1"/>
          <p:nvPr>
            <p:ph idx="10" type="dt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8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Columns">
  <p:cSld name="Content 2 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/>
          <p:nvPr/>
        </p:nvSpPr>
        <p:spPr>
          <a:xfrm>
            <a:off x="0" y="0"/>
            <a:ext cx="12192000" cy="1150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5" name="Google Shape;95;p29"/>
          <p:cNvSpPr txBox="1"/>
          <p:nvPr>
            <p:ph type="title"/>
          </p:nvPr>
        </p:nvSpPr>
        <p:spPr>
          <a:xfrm>
            <a:off x="1249680" y="190500"/>
            <a:ext cx="10036292" cy="773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9"/>
          <p:cNvSpPr txBox="1"/>
          <p:nvPr>
            <p:ph idx="1" type="body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b="1" sz="24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29"/>
          <p:cNvSpPr txBox="1"/>
          <p:nvPr>
            <p:ph idx="2" type="body"/>
          </p:nvPr>
        </p:nvSpPr>
        <p:spPr>
          <a:xfrm>
            <a:off x="1209243" y="2374900"/>
            <a:ext cx="4756714" cy="33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29"/>
          <p:cNvSpPr txBox="1"/>
          <p:nvPr>
            <p:ph idx="3" type="body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b="1" sz="24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29"/>
          <p:cNvSpPr txBox="1"/>
          <p:nvPr>
            <p:ph idx="4" type="body"/>
          </p:nvPr>
        </p:nvSpPr>
        <p:spPr>
          <a:xfrm>
            <a:off x="6257467" y="2374900"/>
            <a:ext cx="4756714" cy="33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29"/>
          <p:cNvSpPr txBox="1"/>
          <p:nvPr>
            <p:ph idx="11" type="ftr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9"/>
          <p:cNvSpPr txBox="1"/>
          <p:nvPr>
            <p:ph idx="10" type="dt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9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 Columns">
  <p:cSld name="Content 3 Column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0"/>
          <p:cNvSpPr/>
          <p:nvPr/>
        </p:nvSpPr>
        <p:spPr>
          <a:xfrm>
            <a:off x="0" y="0"/>
            <a:ext cx="12192000" cy="1150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5" name="Google Shape;105;p30"/>
          <p:cNvSpPr txBox="1"/>
          <p:nvPr>
            <p:ph type="title"/>
          </p:nvPr>
        </p:nvSpPr>
        <p:spPr>
          <a:xfrm>
            <a:off x="1879600" y="183988"/>
            <a:ext cx="9406372" cy="80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0"/>
          <p:cNvSpPr txBox="1"/>
          <p:nvPr>
            <p:ph idx="1" type="body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b="1" sz="24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30"/>
          <p:cNvSpPr txBox="1"/>
          <p:nvPr>
            <p:ph idx="2" type="body"/>
          </p:nvPr>
        </p:nvSpPr>
        <p:spPr>
          <a:xfrm>
            <a:off x="851193" y="2374899"/>
            <a:ext cx="3327366" cy="3485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30"/>
          <p:cNvSpPr txBox="1"/>
          <p:nvPr>
            <p:ph idx="3" type="body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b="1" sz="24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30"/>
          <p:cNvSpPr txBox="1"/>
          <p:nvPr>
            <p:ph idx="4" type="body"/>
          </p:nvPr>
        </p:nvSpPr>
        <p:spPr>
          <a:xfrm>
            <a:off x="4432317" y="2374899"/>
            <a:ext cx="3327366" cy="3485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30"/>
          <p:cNvSpPr txBox="1"/>
          <p:nvPr>
            <p:ph idx="5" type="body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b="1" sz="24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30"/>
          <p:cNvSpPr txBox="1"/>
          <p:nvPr>
            <p:ph idx="6" type="body"/>
          </p:nvPr>
        </p:nvSpPr>
        <p:spPr>
          <a:xfrm>
            <a:off x="8025393" y="2374899"/>
            <a:ext cx="3327366" cy="3485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30"/>
          <p:cNvSpPr txBox="1"/>
          <p:nvPr>
            <p:ph idx="11" type="ftr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0"/>
          <p:cNvSpPr txBox="1"/>
          <p:nvPr>
            <p:ph idx="10" type="dt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0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/>
          <p:nvPr/>
        </p:nvSpPr>
        <p:spPr>
          <a:xfrm>
            <a:off x="0" y="0"/>
            <a:ext cx="12192000" cy="1150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" name="Google Shape;23;p20"/>
          <p:cNvSpPr txBox="1"/>
          <p:nvPr>
            <p:ph type="title"/>
          </p:nvPr>
        </p:nvSpPr>
        <p:spPr>
          <a:xfrm>
            <a:off x="1002983" y="194783"/>
            <a:ext cx="9421177" cy="7694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" type="body"/>
          </p:nvPr>
        </p:nvSpPr>
        <p:spPr>
          <a:xfrm>
            <a:off x="931863" y="1695450"/>
            <a:ext cx="10328275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0" type="dt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" name="Google Shape;30;p21"/>
          <p:cNvSpPr/>
          <p:nvPr/>
        </p:nvSpPr>
        <p:spPr>
          <a:xfrm>
            <a:off x="0" y="0"/>
            <a:ext cx="40767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" name="Google Shape;31;p21"/>
          <p:cNvSpPr txBox="1"/>
          <p:nvPr>
            <p:ph type="title"/>
          </p:nvPr>
        </p:nvSpPr>
        <p:spPr>
          <a:xfrm>
            <a:off x="532264" y="776941"/>
            <a:ext cx="3209008" cy="5166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1" type="ftr"/>
          </p:nvPr>
        </p:nvSpPr>
        <p:spPr>
          <a:xfrm>
            <a:off x="199277" y="6356350"/>
            <a:ext cx="37490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1"/>
          <p:cNvSpPr/>
          <p:nvPr>
            <p:ph idx="2" type="pic"/>
          </p:nvPr>
        </p:nvSpPr>
        <p:spPr>
          <a:xfrm>
            <a:off x="4076700" y="0"/>
            <a:ext cx="4038600" cy="34290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21"/>
          <p:cNvSpPr/>
          <p:nvPr>
            <p:ph idx="3" type="pic"/>
          </p:nvPr>
        </p:nvSpPr>
        <p:spPr>
          <a:xfrm>
            <a:off x="8115300" y="0"/>
            <a:ext cx="4076701" cy="34290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4864100" y="3841750"/>
            <a:ext cx="6599238" cy="2296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10" type="dt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Introduc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2"/>
          <p:cNvSpPr/>
          <p:nvPr/>
        </p:nvSpPr>
        <p:spPr>
          <a:xfrm>
            <a:off x="0" y="0"/>
            <a:ext cx="121920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" name="Google Shape;40;p22"/>
          <p:cNvSpPr txBox="1"/>
          <p:nvPr>
            <p:ph type="title"/>
          </p:nvPr>
        </p:nvSpPr>
        <p:spPr>
          <a:xfrm>
            <a:off x="649045" y="365124"/>
            <a:ext cx="9523655" cy="15013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2"/>
          <p:cNvSpPr/>
          <p:nvPr>
            <p:ph idx="2" type="pic"/>
          </p:nvPr>
        </p:nvSpPr>
        <p:spPr>
          <a:xfrm>
            <a:off x="0" y="2286000"/>
            <a:ext cx="5067300" cy="45720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22"/>
          <p:cNvSpPr txBox="1"/>
          <p:nvPr>
            <p:ph idx="11" type="ftr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" type="body"/>
          </p:nvPr>
        </p:nvSpPr>
        <p:spPr>
          <a:xfrm>
            <a:off x="5819887" y="2899186"/>
            <a:ext cx="5610113" cy="3284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0" type="dt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Section Brea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/>
          <p:nvPr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CAB4C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8" name="Google Shape;48;p23"/>
          <p:cNvSpPr txBox="1"/>
          <p:nvPr>
            <p:ph type="ctrTitle"/>
          </p:nvPr>
        </p:nvSpPr>
        <p:spPr>
          <a:xfrm>
            <a:off x="649045" y="753035"/>
            <a:ext cx="5945393" cy="23666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" type="subTitle"/>
          </p:nvPr>
        </p:nvSpPr>
        <p:spPr>
          <a:xfrm>
            <a:off x="649045" y="3075868"/>
            <a:ext cx="5945393" cy="1108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3"/>
          <p:cNvSpPr/>
          <p:nvPr>
            <p:ph idx="2" type="pic"/>
          </p:nvPr>
        </p:nvSpPr>
        <p:spPr>
          <a:xfrm>
            <a:off x="0" y="4533900"/>
            <a:ext cx="7086598" cy="23241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23"/>
          <p:cNvSpPr txBox="1"/>
          <p:nvPr>
            <p:ph idx="11" type="ftr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/>
          <p:nvPr>
            <p:ph idx="3" type="pic"/>
          </p:nvPr>
        </p:nvSpPr>
        <p:spPr>
          <a:xfrm>
            <a:off x="7086600" y="0"/>
            <a:ext cx="5105400" cy="45339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23"/>
          <p:cNvSpPr/>
          <p:nvPr>
            <p:ph idx="4" type="pic"/>
          </p:nvPr>
        </p:nvSpPr>
        <p:spPr>
          <a:xfrm>
            <a:off x="7086598" y="4533900"/>
            <a:ext cx="5105402" cy="23241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23"/>
          <p:cNvSpPr txBox="1"/>
          <p:nvPr>
            <p:ph idx="10" type="dt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4"/>
          <p:cNvSpPr/>
          <p:nvPr/>
        </p:nvSpPr>
        <p:spPr>
          <a:xfrm>
            <a:off x="0" y="0"/>
            <a:ext cx="34371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24"/>
          <p:cNvSpPr txBox="1"/>
          <p:nvPr>
            <p:ph type="title"/>
          </p:nvPr>
        </p:nvSpPr>
        <p:spPr>
          <a:xfrm>
            <a:off x="331788" y="875030"/>
            <a:ext cx="2384425" cy="50685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199277" y="6356350"/>
            <a:ext cx="27711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" type="body"/>
          </p:nvPr>
        </p:nvSpPr>
        <p:spPr>
          <a:xfrm>
            <a:off x="3302000" y="876300"/>
            <a:ext cx="8607425" cy="47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idx="10" type="dt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4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5"/>
          <p:cNvSpPr/>
          <p:nvPr/>
        </p:nvSpPr>
        <p:spPr>
          <a:xfrm>
            <a:off x="0" y="4533900"/>
            <a:ext cx="9144000" cy="23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CAB4C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5" name="Google Shape;65;p25"/>
          <p:cNvSpPr txBox="1"/>
          <p:nvPr>
            <p:ph type="ctrTitle"/>
          </p:nvPr>
        </p:nvSpPr>
        <p:spPr>
          <a:xfrm>
            <a:off x="877001" y="4947313"/>
            <a:ext cx="7700617" cy="1409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" type="subTitle"/>
          </p:nvPr>
        </p:nvSpPr>
        <p:spPr>
          <a:xfrm>
            <a:off x="9446252" y="386989"/>
            <a:ext cx="2443495" cy="3758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25"/>
          <p:cNvSpPr/>
          <p:nvPr>
            <p:ph idx="2" type="pic"/>
          </p:nvPr>
        </p:nvSpPr>
        <p:spPr>
          <a:xfrm>
            <a:off x="0" y="0"/>
            <a:ext cx="9144000" cy="4532313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5"/>
          <p:cNvSpPr txBox="1"/>
          <p:nvPr>
            <p:ph idx="11" type="ftr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5"/>
          <p:cNvSpPr/>
          <p:nvPr>
            <p:ph idx="3" type="pic"/>
          </p:nvPr>
        </p:nvSpPr>
        <p:spPr>
          <a:xfrm>
            <a:off x="9144000" y="4532313"/>
            <a:ext cx="3048000" cy="2325687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5"/>
          <p:cNvSpPr txBox="1"/>
          <p:nvPr>
            <p:ph idx="10" type="dt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4" name="Google Shape;74;p26"/>
          <p:cNvSpPr txBox="1"/>
          <p:nvPr>
            <p:ph type="title"/>
          </p:nvPr>
        </p:nvSpPr>
        <p:spPr>
          <a:xfrm>
            <a:off x="331787" y="996950"/>
            <a:ext cx="2384425" cy="49466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6"/>
          <p:cNvSpPr txBox="1"/>
          <p:nvPr>
            <p:ph idx="11" type="ftr"/>
          </p:nvPr>
        </p:nvSpPr>
        <p:spPr>
          <a:xfrm>
            <a:off x="199277" y="6356350"/>
            <a:ext cx="27711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>
            <a:off x="3422650" y="996950"/>
            <a:ext cx="8367713" cy="4545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7"/>
          <p:cNvSpPr/>
          <p:nvPr>
            <p:ph idx="2" type="pic"/>
          </p:nvPr>
        </p:nvSpPr>
        <p:spPr>
          <a:xfrm>
            <a:off x="-2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27"/>
          <p:cNvSpPr txBox="1"/>
          <p:nvPr>
            <p:ph type="ctrTitle"/>
          </p:nvPr>
        </p:nvSpPr>
        <p:spPr>
          <a:xfrm>
            <a:off x="1177636" y="-2"/>
            <a:ext cx="11014364" cy="410094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38000">
                <a:srgbClr val="000000">
                  <a:alpha val="20000"/>
                </a:srgbClr>
              </a:gs>
              <a:gs pos="77000">
                <a:srgbClr val="000000">
                  <a:alpha val="29803"/>
                </a:srgbClr>
              </a:gs>
              <a:gs pos="100000">
                <a:srgbClr val="000000">
                  <a:alpha val="29803"/>
                </a:srgbClr>
              </a:gs>
            </a:gsLst>
            <a:lin ang="21593999" scaled="0"/>
          </a:gradFill>
          <a:ln>
            <a:noFill/>
          </a:ln>
        </p:spPr>
        <p:txBody>
          <a:bodyPr anchorCtr="0" anchor="b" bIns="45700" lIns="91425" spcFirstLastPara="1" rIns="731500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venir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" type="subTitle"/>
          </p:nvPr>
        </p:nvSpPr>
        <p:spPr>
          <a:xfrm>
            <a:off x="3241963" y="4089656"/>
            <a:ext cx="8950035" cy="279656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20000"/>
                </a:srgbClr>
              </a:gs>
              <a:gs pos="77000">
                <a:srgbClr val="000000">
                  <a:alpha val="29803"/>
                </a:srgbClr>
              </a:gs>
              <a:gs pos="100000">
                <a:srgbClr val="000000">
                  <a:alpha val="29803"/>
                </a:srgbClr>
              </a:gs>
            </a:gsLst>
            <a:lin ang="21593999" scaled="0"/>
          </a:gradFill>
          <a:ln>
            <a:noFill/>
          </a:ln>
        </p:spPr>
        <p:txBody>
          <a:bodyPr anchorCtr="0" anchor="t" bIns="45700" lIns="91425" spcFirstLastPara="1" rIns="731500" wrap="square" tIns="640075">
            <a:normAutofit/>
          </a:bodyPr>
          <a:lstStyle>
            <a:lvl1pPr lvl="0" algn="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1pPr>
            <a:lvl2pPr lvl="1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1" type="ftr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7"/>
          <p:cNvSpPr txBox="1"/>
          <p:nvPr>
            <p:ph idx="10" type="dt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7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venir"/>
              <a:buNone/>
              <a:defRPr b="1" i="0" sz="4800" u="none" cap="none" strike="noStrik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429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12.jpg"/><Relationship Id="rId5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Relationship Id="rId4" Type="http://schemas.openxmlformats.org/officeDocument/2006/relationships/image" Target="../media/image37.jpg"/><Relationship Id="rId5" Type="http://schemas.openxmlformats.org/officeDocument/2006/relationships/image" Target="../media/image2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5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5" Type="http://schemas.openxmlformats.org/officeDocument/2006/relationships/image" Target="../media/image10.jpg"/><Relationship Id="rId6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Relationship Id="rId5" Type="http://schemas.openxmlformats.org/officeDocument/2006/relationships/image" Target="../media/image9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32.jpg"/><Relationship Id="rId5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"/>
          <p:cNvSpPr txBox="1"/>
          <p:nvPr>
            <p:ph type="ctrTitle"/>
          </p:nvPr>
        </p:nvSpPr>
        <p:spPr>
          <a:xfrm>
            <a:off x="649050" y="753026"/>
            <a:ext cx="6815400" cy="3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Avenir"/>
              <a:buNone/>
            </a:pPr>
            <a:r>
              <a:rPr lang="en-US"/>
              <a:t>Natural Disasters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Avenir"/>
              <a:buNone/>
            </a:pPr>
            <a:r>
              <a:rPr lang="en-US" sz="3000"/>
              <a:t>1900 - 2021</a:t>
            </a:r>
            <a:endParaRPr sz="3000"/>
          </a:p>
        </p:txBody>
      </p:sp>
      <p:sp>
        <p:nvSpPr>
          <p:cNvPr id="120" name="Google Shape;120;p1"/>
          <p:cNvSpPr txBox="1"/>
          <p:nvPr>
            <p:ph idx="1" type="subTitle"/>
          </p:nvPr>
        </p:nvSpPr>
        <p:spPr>
          <a:xfrm>
            <a:off x="649050" y="4755868"/>
            <a:ext cx="6655500" cy="11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3000"/>
              <a:t>Team 7</a:t>
            </a:r>
            <a:endParaRPr sz="3000"/>
          </a:p>
        </p:txBody>
      </p:sp>
      <p:pic>
        <p:nvPicPr>
          <p:cNvPr descr="A picture containing mountain, sky, outdoor, nature, sunrise " id="121" name="Google Shape;121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533" y="0"/>
            <a:ext cx="408298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"/>
          <p:cNvPicPr preferRelativeResize="0"/>
          <p:nvPr/>
        </p:nvPicPr>
        <p:blipFill rotWithShape="1">
          <a:blip r:embed="rId4">
            <a:alphaModFix/>
          </a:blip>
          <a:srcRect b="1835" l="23231" r="30259" t="0"/>
          <a:stretch/>
        </p:blipFill>
        <p:spPr>
          <a:xfrm>
            <a:off x="7778499" y="0"/>
            <a:ext cx="441350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"/>
          <p:cNvSpPr txBox="1"/>
          <p:nvPr>
            <p:ph type="ctrTitle"/>
          </p:nvPr>
        </p:nvSpPr>
        <p:spPr>
          <a:xfrm>
            <a:off x="898175" y="891425"/>
            <a:ext cx="4352400" cy="26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nir"/>
              <a:buNone/>
            </a:pPr>
            <a:r>
              <a:rPr lang="en-US"/>
              <a:t>Is there a correlation between all the data?</a:t>
            </a:r>
            <a:endParaRPr/>
          </a:p>
        </p:txBody>
      </p:sp>
      <p:sp>
        <p:nvSpPr>
          <p:cNvPr id="216" name="Google Shape;216;p14"/>
          <p:cNvSpPr txBox="1"/>
          <p:nvPr>
            <p:ph idx="1" type="subTitle"/>
          </p:nvPr>
        </p:nvSpPr>
        <p:spPr>
          <a:xfrm>
            <a:off x="570595" y="4650143"/>
            <a:ext cx="5945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A person standing on a rock" id="217" name="Google Shape;217;p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33900"/>
            <a:ext cx="7086598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outdoor, person, mountain" id="218" name="Google Shape;218;p14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6600" y="0"/>
            <a:ext cx="5105400" cy="4533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nature, outdoor, snow, mountain" id="219" name="Google Shape;219;p14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86598" y="4533900"/>
            <a:ext cx="5105402" cy="2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4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"/>
          <p:cNvSpPr txBox="1"/>
          <p:nvPr>
            <p:ph type="title"/>
          </p:nvPr>
        </p:nvSpPr>
        <p:spPr>
          <a:xfrm>
            <a:off x="316650" y="1302850"/>
            <a:ext cx="3012300" cy="35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lang="en-US" sz="2400"/>
              <a:t>Is there a correlation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lang="en-US" sz="2400"/>
              <a:t>in the database?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t/>
            </a:r>
            <a:endParaRPr sz="35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There is not correlation in the DataBase</a:t>
            </a:r>
            <a:endParaRPr sz="2400"/>
          </a:p>
        </p:txBody>
      </p:sp>
      <p:sp>
        <p:nvSpPr>
          <p:cNvPr id="226" name="Google Shape;226;p15"/>
          <p:cNvSpPr txBox="1"/>
          <p:nvPr>
            <p:ph idx="11" type="ftr"/>
          </p:nvPr>
        </p:nvSpPr>
        <p:spPr>
          <a:xfrm>
            <a:off x="199277" y="6356350"/>
            <a:ext cx="27711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Natural Disasters 1900 -2021</a:t>
            </a:r>
            <a:endParaRPr/>
          </a:p>
        </p:txBody>
      </p:sp>
      <p:sp>
        <p:nvSpPr>
          <p:cNvPr id="227" name="Google Shape;227;p15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8" name="Google Shape;22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050" y="595450"/>
            <a:ext cx="6705600" cy="58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085" y="1226297"/>
            <a:ext cx="7570474" cy="40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"/>
          <p:cNvSpPr txBox="1"/>
          <p:nvPr>
            <p:ph type="title"/>
          </p:nvPr>
        </p:nvSpPr>
        <p:spPr>
          <a:xfrm>
            <a:off x="199275" y="1472950"/>
            <a:ext cx="3085200" cy="335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lang="en-US" sz="2400"/>
              <a:t>The most </a:t>
            </a:r>
            <a:r>
              <a:rPr lang="en-US" sz="2400"/>
              <a:t>common</a:t>
            </a:r>
            <a:r>
              <a:rPr lang="en-US" sz="2400"/>
              <a:t> </a:t>
            </a:r>
            <a:r>
              <a:rPr lang="en-US" sz="2400"/>
              <a:t>disasters: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Geophysical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Hydrological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Meteorological</a:t>
            </a:r>
            <a:endParaRPr sz="2400"/>
          </a:p>
        </p:txBody>
      </p:sp>
      <p:sp>
        <p:nvSpPr>
          <p:cNvPr id="235" name="Google Shape;235;p16"/>
          <p:cNvSpPr txBox="1"/>
          <p:nvPr>
            <p:ph idx="11" type="ftr"/>
          </p:nvPr>
        </p:nvSpPr>
        <p:spPr>
          <a:xfrm>
            <a:off x="199277" y="6356350"/>
            <a:ext cx="27711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Natural Disasters 1900 -2021</a:t>
            </a:r>
            <a:endParaRPr/>
          </a:p>
        </p:txBody>
      </p:sp>
      <p:sp>
        <p:nvSpPr>
          <p:cNvPr id="236" name="Google Shape;236;p16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7" name="Google Shape;23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975" y="3264425"/>
            <a:ext cx="4809226" cy="36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0525" y="0"/>
            <a:ext cx="4471475" cy="3353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8100" y="0"/>
            <a:ext cx="4471475" cy="33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2023" y="782402"/>
            <a:ext cx="8699974" cy="529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"/>
          <p:cNvSpPr txBox="1"/>
          <p:nvPr>
            <p:ph type="ctrTitle"/>
          </p:nvPr>
        </p:nvSpPr>
        <p:spPr>
          <a:xfrm>
            <a:off x="570600" y="495295"/>
            <a:ext cx="5945400" cy="36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nir"/>
              <a:buNone/>
            </a:pPr>
            <a:r>
              <a:rPr lang="en-US"/>
              <a:t>What happened to the number of deaths and number of disasters over the years</a:t>
            </a:r>
            <a:r>
              <a:rPr lang="en-US"/>
              <a:t>? How can we explain it?</a:t>
            </a:r>
            <a:endParaRPr/>
          </a:p>
        </p:txBody>
      </p:sp>
      <p:pic>
        <p:nvPicPr>
          <p:cNvPr id="247" name="Google Shape;247;p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0083" l="0" r="0" t="20089"/>
          <a:stretch/>
        </p:blipFill>
        <p:spPr>
          <a:xfrm>
            <a:off x="0" y="4533900"/>
            <a:ext cx="7086598" cy="2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8"/>
          <p:cNvSpPr txBox="1"/>
          <p:nvPr>
            <p:ph idx="11" type="ftr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Natural Disasters 1900 - 2021</a:t>
            </a:r>
            <a:endParaRPr/>
          </a:p>
        </p:txBody>
      </p:sp>
      <p:pic>
        <p:nvPicPr>
          <p:cNvPr id="249" name="Google Shape;249;p8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8095" r="18095" t="0"/>
          <a:stretch/>
        </p:blipFill>
        <p:spPr>
          <a:xfrm>
            <a:off x="7086600" y="0"/>
            <a:ext cx="5105400" cy="45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8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9507" l="0" r="0" t="9507"/>
          <a:stretch/>
        </p:blipFill>
        <p:spPr>
          <a:xfrm>
            <a:off x="7086598" y="4533900"/>
            <a:ext cx="5105402" cy="2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8"/>
          <p:cNvSpPr txBox="1"/>
          <p:nvPr>
            <p:ph idx="10" type="dt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20XX</a:t>
            </a:r>
            <a:endParaRPr/>
          </a:p>
        </p:txBody>
      </p:sp>
      <p:sp>
        <p:nvSpPr>
          <p:cNvPr id="252" name="Google Shape;252;p8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"/>
          <p:cNvSpPr txBox="1"/>
          <p:nvPr>
            <p:ph type="title"/>
          </p:nvPr>
        </p:nvSpPr>
        <p:spPr>
          <a:xfrm>
            <a:off x="331802" y="875025"/>
            <a:ext cx="2771100" cy="50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20"/>
              <a:buFont typeface="Avenir"/>
              <a:buNone/>
            </a:pPr>
            <a:r>
              <a:rPr lang="en-US" sz="2400"/>
              <a:t>Why the Decrease?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20"/>
              <a:buFont typeface="Avenir"/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Technology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Community Preparedness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58" name="Google Shape;258;p10"/>
          <p:cNvSpPr txBox="1"/>
          <p:nvPr>
            <p:ph idx="11" type="ftr"/>
          </p:nvPr>
        </p:nvSpPr>
        <p:spPr>
          <a:xfrm>
            <a:off x="199277" y="6356350"/>
            <a:ext cx="27711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Natural Disasters 1900 - 2021</a:t>
            </a:r>
            <a:endParaRPr/>
          </a:p>
        </p:txBody>
      </p:sp>
      <p:sp>
        <p:nvSpPr>
          <p:cNvPr id="259" name="Google Shape;259;p10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0" name="Google Shape;26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2957" y="875025"/>
            <a:ext cx="8618118" cy="483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6875" y="468356"/>
            <a:ext cx="7097974" cy="5323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3025" y="632487"/>
            <a:ext cx="7097974" cy="53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5898" y="2626148"/>
            <a:ext cx="8436101" cy="160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0"/>
          <p:cNvSpPr txBox="1"/>
          <p:nvPr/>
        </p:nvSpPr>
        <p:spPr>
          <a:xfrm>
            <a:off x="8843250" y="1400325"/>
            <a:ext cx="2331600" cy="20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</a:rPr>
              <a:t>count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       11,413.00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</a:rPr>
              <a:t>mean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         2,842.87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</a:rPr>
              <a:t>std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         68,605.95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</a:rPr>
              <a:t>min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              1.00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</a:rPr>
              <a:t>25%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              6.00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</a:rPr>
              <a:t>50%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             20.00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</a:rPr>
              <a:t>75%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             63.00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</a:rPr>
              <a:t>max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      3,700,000.00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"/>
          <p:cNvSpPr txBox="1"/>
          <p:nvPr>
            <p:ph idx="11" type="ftr"/>
          </p:nvPr>
        </p:nvSpPr>
        <p:spPr>
          <a:xfrm>
            <a:off x="199277" y="6356350"/>
            <a:ext cx="27711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Natural Disasters 1900 - 2021</a:t>
            </a:r>
            <a:endParaRPr/>
          </a:p>
        </p:txBody>
      </p:sp>
      <p:sp>
        <p:nvSpPr>
          <p:cNvPr id="270" name="Google Shape;270;p9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1" name="Google Shape;2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049" y="1751675"/>
            <a:ext cx="8165651" cy="3438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5050" y="921200"/>
            <a:ext cx="7901650" cy="458174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9"/>
          <p:cNvSpPr txBox="1"/>
          <p:nvPr>
            <p:ph type="title"/>
          </p:nvPr>
        </p:nvSpPr>
        <p:spPr>
          <a:xfrm>
            <a:off x="331801" y="875025"/>
            <a:ext cx="2638500" cy="50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20"/>
              <a:buFont typeface="Avenir"/>
              <a:buNone/>
            </a:pPr>
            <a:r>
              <a:rPr lang="en-US" sz="2400"/>
              <a:t>Why the Increase?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20"/>
              <a:buFont typeface="Avenir"/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Global Warming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Earth and Ocean Temperature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20"/>
              <a:buFont typeface="Avenir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20"/>
              <a:buFont typeface="Avenir"/>
              <a:buNone/>
            </a:pPr>
            <a:r>
              <a:rPr lang="en-US" sz="2400"/>
              <a:t>Bonus! API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20"/>
              <a:buFont typeface="Avenir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20"/>
              <a:buFont typeface="Avenir"/>
              <a:buNone/>
            </a:pPr>
            <a:r>
              <a:t/>
            </a:r>
            <a:endParaRPr sz="2400"/>
          </a:p>
        </p:txBody>
      </p:sp>
      <p:pic>
        <p:nvPicPr>
          <p:cNvPr id="274" name="Google Shape;27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6525" y="1164700"/>
            <a:ext cx="7842925" cy="39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"/>
          <p:cNvSpPr txBox="1"/>
          <p:nvPr>
            <p:ph type="ctrTitle"/>
          </p:nvPr>
        </p:nvSpPr>
        <p:spPr>
          <a:xfrm>
            <a:off x="2382400" y="4693350"/>
            <a:ext cx="5843400" cy="20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nir"/>
              <a:buNone/>
            </a:pPr>
            <a:r>
              <a:rPr lang="en-US"/>
              <a:t>Thank you!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nir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nir"/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280" name="Google Shape;280;p17"/>
          <p:cNvSpPr txBox="1"/>
          <p:nvPr>
            <p:ph idx="10" type="dt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20XX</a:t>
            </a:r>
            <a:endParaRPr/>
          </a:p>
        </p:txBody>
      </p:sp>
      <p:sp>
        <p:nvSpPr>
          <p:cNvPr id="281" name="Google Shape;281;p17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2" name="Google Shape;28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919640" cy="453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7052" y="0"/>
            <a:ext cx="6294948" cy="453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24950" y="4534450"/>
            <a:ext cx="3067049" cy="23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>
            <p:ph type="title"/>
          </p:nvPr>
        </p:nvSpPr>
        <p:spPr>
          <a:xfrm>
            <a:off x="1385421" y="194783"/>
            <a:ext cx="9421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lang="en-US"/>
              <a:t>Team 7</a:t>
            </a:r>
            <a:endParaRPr/>
          </a:p>
        </p:txBody>
      </p:sp>
      <p:grpSp>
        <p:nvGrpSpPr>
          <p:cNvPr id="128" name="Google Shape;128;p2"/>
          <p:cNvGrpSpPr/>
          <p:nvPr/>
        </p:nvGrpSpPr>
        <p:grpSpPr>
          <a:xfrm>
            <a:off x="946550" y="5096531"/>
            <a:ext cx="10313588" cy="549143"/>
            <a:chOff x="14686" y="2933093"/>
            <a:chExt cx="10313588" cy="1017119"/>
          </a:xfrm>
        </p:grpSpPr>
        <p:sp>
          <p:nvSpPr>
            <p:cNvPr id="129" name="Google Shape;129;p2"/>
            <p:cNvSpPr/>
            <p:nvPr/>
          </p:nvSpPr>
          <p:spPr>
            <a:xfrm>
              <a:off x="14686" y="2933093"/>
              <a:ext cx="2276000" cy="483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 txBox="1"/>
            <p:nvPr/>
          </p:nvSpPr>
          <p:spPr>
            <a:xfrm>
              <a:off x="14686" y="2933093"/>
              <a:ext cx="2276100" cy="4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2000"/>
                <a:buFont typeface="Avenir"/>
                <a:buNone/>
              </a:pPr>
              <a:r>
                <a:rPr b="1" lang="en-US" sz="2000">
                  <a:solidFill>
                    <a:schemeClr val="accent5"/>
                  </a:solidFill>
                  <a:latin typeface="Avenir"/>
                  <a:ea typeface="Avenir"/>
                  <a:cs typeface="Avenir"/>
                  <a:sym typeface="Avenir"/>
                </a:rPr>
                <a:t>Erik </a:t>
              </a:r>
              <a:r>
                <a:rPr b="1" lang="en-US" sz="2000">
                  <a:solidFill>
                    <a:schemeClr val="accent5"/>
                  </a:solidFill>
                  <a:latin typeface="Avenir"/>
                  <a:ea typeface="Avenir"/>
                  <a:cs typeface="Avenir"/>
                  <a:sym typeface="Avenir"/>
                </a:rPr>
                <a:t>H</a:t>
              </a:r>
              <a:r>
                <a:rPr b="1" lang="en-US" sz="2000">
                  <a:solidFill>
                    <a:schemeClr val="accent5"/>
                  </a:solidFill>
                  <a:latin typeface="Avenir"/>
                  <a:ea typeface="Avenir"/>
                  <a:cs typeface="Avenir"/>
                  <a:sym typeface="Avenir"/>
                </a:rPr>
                <a:t>uerta</a:t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688986" y="2933093"/>
              <a:ext cx="2276000" cy="483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 txBox="1"/>
            <p:nvPr/>
          </p:nvSpPr>
          <p:spPr>
            <a:xfrm>
              <a:off x="2688986" y="2933093"/>
              <a:ext cx="2276000" cy="483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2000"/>
                <a:buFont typeface="Avenir"/>
                <a:buNone/>
              </a:pPr>
              <a:r>
                <a:rPr b="1" lang="en-US" sz="2000">
                  <a:solidFill>
                    <a:schemeClr val="accent5"/>
                  </a:solidFill>
                  <a:latin typeface="Avenir"/>
                  <a:ea typeface="Avenir"/>
                  <a:cs typeface="Avenir"/>
                  <a:sym typeface="Avenir"/>
                </a:rPr>
                <a:t>Pedro </a:t>
              </a:r>
              <a:r>
                <a:rPr b="1" lang="en-US" sz="2000">
                  <a:solidFill>
                    <a:schemeClr val="accent5"/>
                  </a:solidFill>
                  <a:latin typeface="Avenir"/>
                  <a:ea typeface="Avenir"/>
                  <a:cs typeface="Avenir"/>
                  <a:sym typeface="Avenir"/>
                </a:rPr>
                <a:t>Arriola</a:t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363287" y="2933093"/>
              <a:ext cx="2276000" cy="483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 txBox="1"/>
            <p:nvPr/>
          </p:nvSpPr>
          <p:spPr>
            <a:xfrm>
              <a:off x="5363287" y="2933093"/>
              <a:ext cx="2276000" cy="483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2000"/>
                <a:buFont typeface="Avenir"/>
                <a:buNone/>
              </a:pPr>
              <a:r>
                <a:rPr b="1" lang="en-US" sz="2000">
                  <a:solidFill>
                    <a:schemeClr val="accent5"/>
                  </a:solidFill>
                  <a:latin typeface="Avenir"/>
                  <a:ea typeface="Avenir"/>
                  <a:cs typeface="Avenir"/>
                  <a:sym typeface="Avenir"/>
                </a:rPr>
                <a:t>Karen </a:t>
              </a:r>
              <a:r>
                <a:rPr b="1" lang="en-US" sz="2000">
                  <a:solidFill>
                    <a:schemeClr val="accent5"/>
                  </a:solidFill>
                  <a:latin typeface="Avenir"/>
                  <a:ea typeface="Avenir"/>
                  <a:cs typeface="Avenir"/>
                  <a:sym typeface="Avenir"/>
                </a:rPr>
                <a:t>Bolaños</a:t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8037588" y="2933093"/>
              <a:ext cx="2276000" cy="483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 txBox="1"/>
            <p:nvPr/>
          </p:nvSpPr>
          <p:spPr>
            <a:xfrm>
              <a:off x="8037588" y="2933093"/>
              <a:ext cx="2276000" cy="483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2000"/>
                <a:buFont typeface="Avenir"/>
                <a:buNone/>
              </a:pPr>
              <a:r>
                <a:rPr b="1" lang="en-US" sz="2000">
                  <a:solidFill>
                    <a:schemeClr val="accent5"/>
                  </a:solidFill>
                  <a:latin typeface="Avenir"/>
                  <a:ea typeface="Avenir"/>
                  <a:cs typeface="Avenir"/>
                  <a:sym typeface="Avenir"/>
                </a:rPr>
                <a:t>Brian Oliva</a:t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8052274" y="3351531"/>
              <a:ext cx="2276000" cy="598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2"/>
          <p:cNvSpPr txBox="1"/>
          <p:nvPr>
            <p:ph idx="11" type="ftr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Natural Disasters</a:t>
            </a:r>
            <a:endParaRPr/>
          </a:p>
        </p:txBody>
      </p:sp>
      <p:sp>
        <p:nvSpPr>
          <p:cNvPr id="139" name="Google Shape;139;p2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0" name="Google Shape;14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500" y="2339400"/>
            <a:ext cx="2100325" cy="21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2025" y="2353348"/>
            <a:ext cx="2064100" cy="207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261" y="2378820"/>
            <a:ext cx="2100325" cy="2100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62625" y="2378823"/>
            <a:ext cx="2047486" cy="207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"/>
          <p:cNvSpPr txBox="1"/>
          <p:nvPr>
            <p:ph type="title"/>
          </p:nvPr>
        </p:nvSpPr>
        <p:spPr>
          <a:xfrm>
            <a:off x="649045" y="365124"/>
            <a:ext cx="9523655" cy="15013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49" name="Google Shape;149;p4"/>
          <p:cNvSpPr txBox="1"/>
          <p:nvPr>
            <p:ph idx="11" type="ftr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150" name="Google Shape;150;p4"/>
          <p:cNvSpPr txBox="1"/>
          <p:nvPr>
            <p:ph idx="1" type="body"/>
          </p:nvPr>
        </p:nvSpPr>
        <p:spPr>
          <a:xfrm>
            <a:off x="5715000" y="2852100"/>
            <a:ext cx="6189600" cy="3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/>
              <a:t>Topic</a:t>
            </a:r>
            <a:r>
              <a:rPr lang="en-US"/>
              <a:t>: i</a:t>
            </a:r>
            <a:r>
              <a:rPr lang="en-US"/>
              <a:t>nterest</a:t>
            </a:r>
            <a:r>
              <a:rPr lang="en-US"/>
              <a:t> in the current Climate Change situation</a:t>
            </a:r>
            <a:endParaRPr/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Our database is from: </a:t>
            </a:r>
            <a:r>
              <a:rPr b="1" lang="en-US"/>
              <a:t>www.kaggle.com</a:t>
            </a:r>
            <a:endParaRPr b="1"/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The first glance at the database:</a:t>
            </a:r>
            <a:endParaRPr/>
          </a:p>
          <a:p>
            <a:pPr indent="-3810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Plenty of data to work with from a long time-span (1900 - 2021)</a:t>
            </a:r>
            <a:endParaRPr sz="2400"/>
          </a:p>
          <a:p>
            <a:pPr indent="-3810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From describe: we got 18 int/float variables and 27 objects</a:t>
            </a:r>
            <a:endParaRPr sz="2400"/>
          </a:p>
        </p:txBody>
      </p:sp>
      <p:sp>
        <p:nvSpPr>
          <p:cNvPr id="151" name="Google Shape;151;p4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2" name="Google Shape;152;p4"/>
          <p:cNvPicPr preferRelativeResize="0"/>
          <p:nvPr/>
        </p:nvPicPr>
        <p:blipFill rotWithShape="1">
          <a:blip r:embed="rId3">
            <a:alphaModFix/>
          </a:blip>
          <a:srcRect b="0" l="0" r="24664" t="0"/>
          <a:stretch/>
        </p:blipFill>
        <p:spPr>
          <a:xfrm>
            <a:off x="0" y="2286000"/>
            <a:ext cx="5524499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"/>
          <p:cNvSpPr txBox="1"/>
          <p:nvPr>
            <p:ph type="ctrTitle"/>
          </p:nvPr>
        </p:nvSpPr>
        <p:spPr>
          <a:xfrm>
            <a:off x="649050" y="634201"/>
            <a:ext cx="5945400" cy="32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nir"/>
              <a:buNone/>
            </a:pPr>
            <a:r>
              <a:rPr lang="en-US"/>
              <a:t>Are Natural Disasters increasing or  decreasing over time? And, which ones are the most common?</a:t>
            </a:r>
            <a:endParaRPr/>
          </a:p>
        </p:txBody>
      </p:sp>
      <p:sp>
        <p:nvSpPr>
          <p:cNvPr id="159" name="Google Shape;159;p5"/>
          <p:cNvSpPr txBox="1"/>
          <p:nvPr>
            <p:ph idx="11" type="ftr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160" name="Google Shape;160;p5"/>
          <p:cNvSpPr txBox="1"/>
          <p:nvPr>
            <p:ph idx="10" type="dt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20XX</a:t>
            </a:r>
            <a:endParaRPr/>
          </a:p>
        </p:txBody>
      </p:sp>
      <p:sp>
        <p:nvSpPr>
          <p:cNvPr id="161" name="Google Shape;161;p5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2" name="Google Shape;16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650" y="0"/>
            <a:ext cx="5403350" cy="45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33900"/>
            <a:ext cx="3689845" cy="232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9850" y="4533900"/>
            <a:ext cx="309879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8650" y="4533900"/>
            <a:ext cx="5403352" cy="232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"/>
          <p:cNvSpPr txBox="1"/>
          <p:nvPr>
            <p:ph type="title"/>
          </p:nvPr>
        </p:nvSpPr>
        <p:spPr>
          <a:xfrm>
            <a:off x="234450" y="875025"/>
            <a:ext cx="2965500" cy="52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-3657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400"/>
              <a:t>From the graph, as time goes on, natural disasters do increase.</a:t>
            </a:r>
            <a:endParaRPr sz="2400"/>
          </a:p>
          <a:p>
            <a:pPr indent="-3657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400"/>
              <a:t>Earlier years, less disasters. Later years, more disasters. But why?</a:t>
            </a:r>
            <a:endParaRPr sz="2400"/>
          </a:p>
          <a:p>
            <a:pPr indent="-3657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400"/>
              <a:t>Advances in Technology and quality data could be attributed to more data collection.</a:t>
            </a:r>
            <a:endParaRPr sz="2400"/>
          </a:p>
          <a:p>
            <a:pPr indent="-3657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400"/>
              <a:t>Global Warming? </a:t>
            </a:r>
            <a:endParaRPr/>
          </a:p>
        </p:txBody>
      </p:sp>
      <p:sp>
        <p:nvSpPr>
          <p:cNvPr id="171" name="Google Shape;171;p6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2" name="Google Shape;1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900" y="1613700"/>
            <a:ext cx="8325025" cy="4094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9600" y="1752198"/>
            <a:ext cx="5562076" cy="20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"/>
          <p:cNvSpPr txBox="1"/>
          <p:nvPr>
            <p:ph idx="11" type="ftr"/>
          </p:nvPr>
        </p:nvSpPr>
        <p:spPr>
          <a:xfrm>
            <a:off x="199275" y="855100"/>
            <a:ext cx="2771100" cy="58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Char char="-"/>
            </a:pPr>
            <a:r>
              <a:rPr b="1" lang="en-US" sz="2400"/>
              <a:t>Which Subgroups of Natural </a:t>
            </a:r>
            <a:r>
              <a:rPr b="1" lang="en-US" sz="2400"/>
              <a:t>Disasters</a:t>
            </a:r>
            <a:r>
              <a:rPr b="1" lang="en-US" sz="2400"/>
              <a:t> occur most often?</a:t>
            </a:r>
            <a:endParaRPr b="1" sz="24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Char char="-"/>
            </a:pPr>
            <a:r>
              <a:rPr b="1" lang="en-US" sz="2400"/>
              <a:t>Hydrological, </a:t>
            </a:r>
            <a:endParaRPr b="1"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Char char="-"/>
            </a:pPr>
            <a:r>
              <a:rPr b="1" lang="en-US" sz="2400"/>
              <a:t>Floods, Landslides</a:t>
            </a:r>
            <a:endParaRPr b="1"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Char char="-"/>
            </a:pPr>
            <a:r>
              <a:rPr b="1" lang="en-US" sz="2400"/>
              <a:t>Meteorological</a:t>
            </a:r>
            <a:endParaRPr b="1"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Char char="-"/>
            </a:pPr>
            <a:r>
              <a:rPr b="1" lang="en-US" sz="2400"/>
              <a:t>Extreme temperatures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79" name="Google Shape;179;p7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0" name="Google Shape;18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800" y="1673050"/>
            <a:ext cx="8275125" cy="325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4650" y="2092325"/>
            <a:ext cx="6305501" cy="17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/>
          <p:nvPr>
            <p:ph type="ctrTitle"/>
          </p:nvPr>
        </p:nvSpPr>
        <p:spPr>
          <a:xfrm>
            <a:off x="649050" y="761402"/>
            <a:ext cx="5945400" cy="30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50000"/>
              <a:buFont typeface="Arial"/>
              <a:buNone/>
            </a:pPr>
            <a:r>
              <a:rPr lang="en-US"/>
              <a:t>How do different disasters occur in different world regions recently?</a:t>
            </a:r>
            <a:endParaRPr/>
          </a:p>
        </p:txBody>
      </p:sp>
      <p:sp>
        <p:nvSpPr>
          <p:cNvPr id="188" name="Google Shape;188;p11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9" name="Google Shape;189;p11"/>
          <p:cNvPicPr preferRelativeResize="0"/>
          <p:nvPr/>
        </p:nvPicPr>
        <p:blipFill rotWithShape="1">
          <a:blip r:embed="rId3">
            <a:alphaModFix/>
          </a:blip>
          <a:srcRect b="39348" l="2534" r="0" t="39346"/>
          <a:stretch/>
        </p:blipFill>
        <p:spPr>
          <a:xfrm>
            <a:off x="0" y="4533900"/>
            <a:ext cx="7086800" cy="232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1"/>
          <p:cNvPicPr preferRelativeResize="0"/>
          <p:nvPr/>
        </p:nvPicPr>
        <p:blipFill rotWithShape="1">
          <a:blip r:embed="rId4">
            <a:alphaModFix/>
          </a:blip>
          <a:srcRect b="7258" l="0" r="0" t="4651"/>
          <a:stretch/>
        </p:blipFill>
        <p:spPr>
          <a:xfrm>
            <a:off x="7086600" y="0"/>
            <a:ext cx="5105401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1"/>
          <p:cNvPicPr preferRelativeResize="0"/>
          <p:nvPr/>
        </p:nvPicPr>
        <p:blipFill rotWithShape="1">
          <a:blip r:embed="rId5">
            <a:alphaModFix/>
          </a:blip>
          <a:srcRect b="44002" l="16862" r="10331" t="11639"/>
          <a:stretch/>
        </p:blipFill>
        <p:spPr>
          <a:xfrm>
            <a:off x="7086601" y="4533900"/>
            <a:ext cx="5105398" cy="232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/>
          <p:nvPr>
            <p:ph type="title"/>
          </p:nvPr>
        </p:nvSpPr>
        <p:spPr>
          <a:xfrm>
            <a:off x="331788" y="875030"/>
            <a:ext cx="2384425" cy="50685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The most common Hydrological disaster (between Flood and Landslide) is flood</a:t>
            </a:r>
            <a:endParaRPr sz="2400"/>
          </a:p>
        </p:txBody>
      </p:sp>
      <p:sp>
        <p:nvSpPr>
          <p:cNvPr id="197" name="Google Shape;197;p12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8" name="Google Shape;19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0025" y="1094262"/>
            <a:ext cx="8561600" cy="463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2775" y="1047750"/>
            <a:ext cx="6667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/>
          <p:nvPr>
            <p:ph type="title"/>
          </p:nvPr>
        </p:nvSpPr>
        <p:spPr>
          <a:xfrm>
            <a:off x="331788" y="875030"/>
            <a:ext cx="2384425" cy="50685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The occurrences of floods in the region of Europe have surpassed the </a:t>
            </a:r>
            <a:r>
              <a:rPr lang="en-US" sz="2400"/>
              <a:t>occurrences</a:t>
            </a:r>
            <a:r>
              <a:rPr lang="en-US" sz="2400"/>
              <a:t> of droughts in recent years.</a:t>
            </a:r>
            <a:endParaRPr sz="2400"/>
          </a:p>
        </p:txBody>
      </p:sp>
      <p:sp>
        <p:nvSpPr>
          <p:cNvPr id="205" name="Google Shape;205;p13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6" name="Google Shape;20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851" y="386875"/>
            <a:ext cx="5962702" cy="29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849" y="3454925"/>
            <a:ext cx="5962701" cy="293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0850" y="3454925"/>
            <a:ext cx="5712485" cy="29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4750" y="216700"/>
            <a:ext cx="5828576" cy="3153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lorBlockVTI">
  <a:themeElements>
    <a:clrScheme name="ColorBlock Color Scheme">
      <a:dk1>
        <a:srgbClr val="000000"/>
      </a:dk1>
      <a:lt1>
        <a:srgbClr val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2023-05-14T01:32:24Z</dcterms:created>
  <dc:creator>Erik Huerta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